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70" r:id="rId9"/>
    <p:sldId id="271" r:id="rId10"/>
    <p:sldId id="272" r:id="rId11"/>
    <p:sldId id="263" r:id="rId12"/>
    <p:sldId id="264" r:id="rId13"/>
    <p:sldId id="265" r:id="rId14"/>
    <p:sldId id="266" r:id="rId15"/>
    <p:sldId id="267" r:id="rId16"/>
    <p:sldId id="268" r:id="rId17"/>
    <p:sldId id="262" r:id="rId18"/>
  </p:sldIdLst>
  <p:sldSz cx="14630400" cy="8229600"/>
  <p:notesSz cx="8229600" cy="14630400"/>
  <p:embeddedFontLst>
    <p:embeddedFont>
      <p:font typeface="PT Serif" panose="020B0604020202020204" charset="0"/>
      <p:regular r:id="rId20"/>
    </p:embeddedFont>
    <p:embeddedFont>
      <p:font typeface="Palatino Linotype" panose="02040502050505030304" pitchFamily="18" charset="0"/>
      <p:regular r:id="rId21"/>
      <p:bold r:id="rId22"/>
      <p:italic r:id="rId23"/>
      <p:boldItalic r:id="rId24"/>
    </p:embeddedFont>
    <p:embeddedFont>
      <p:font typeface="DM Sans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-2280" y="16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09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69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57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96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76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65427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FinSight AI: Automated Financial Close &amp; Compliance</a:t>
            </a:r>
            <a:endParaRPr lang="en-US" sz="4650" dirty="0">
              <a:latin typeface="Palatino Linotype" panose="0204050205050503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038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Final Year Project Proposal for Fall </a:t>
            </a:r>
            <a:r>
              <a:rPr lang="en-US" sz="1750" dirty="0" smtClean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2025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Department 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 </a:t>
            </a:r>
            <a:r>
              <a:rPr lang="en-US" sz="1750" dirty="0" smtClean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CS, Fast 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School of </a:t>
            </a:r>
            <a:r>
              <a:rPr lang="en-US" sz="1750" dirty="0" smtClean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Computing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FAST - NUCES, 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Karachi Campus.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58539" y="742593"/>
            <a:ext cx="7950994" cy="1118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Literature Review: AI in Financial Automation</a:t>
            </a:r>
            <a:endParaRPr lang="en-US" sz="3500" dirty="0">
              <a:latin typeface="Palatino Linotype" panose="0204050205050503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58539" y="2432836"/>
            <a:ext cx="2735223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10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Regional Context &amp; Gap Analysis</a:t>
            </a:r>
            <a:endParaRPr lang="en-US" sz="2100" dirty="0">
              <a:latin typeface="Palatino Linotype" panose="02040502050505030304" pitchFamily="18" charset="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2100" dirty="0">
              <a:latin typeface="Palatino Linotype" panose="0204050205050503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082903" y="6941463"/>
            <a:ext cx="7950994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  <a:buSzPct val="100000"/>
            </a:pP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716471" y="7795676"/>
            <a:ext cx="1786413" cy="41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783909"/>
              </p:ext>
            </p:extLst>
          </p:nvPr>
        </p:nvGraphicFramePr>
        <p:xfrm>
          <a:off x="5858539" y="3232478"/>
          <a:ext cx="8282763" cy="3296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60921">
                  <a:extLst>
                    <a:ext uri="{9D8B030D-6E8A-4147-A177-3AD203B41FA5}">
                      <a16:colId xmlns:a16="http://schemas.microsoft.com/office/drawing/2014/main" val="3705320757"/>
                    </a:ext>
                  </a:extLst>
                </a:gridCol>
                <a:gridCol w="2760921">
                  <a:extLst>
                    <a:ext uri="{9D8B030D-6E8A-4147-A177-3AD203B41FA5}">
                      <a16:colId xmlns:a16="http://schemas.microsoft.com/office/drawing/2014/main" val="3939696624"/>
                    </a:ext>
                  </a:extLst>
                </a:gridCol>
                <a:gridCol w="2760921">
                  <a:extLst>
                    <a:ext uri="{9D8B030D-6E8A-4147-A177-3AD203B41FA5}">
                      <a16:colId xmlns:a16="http://schemas.microsoft.com/office/drawing/2014/main" val="500439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Methodology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Strengths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Weaknesses / Gaps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758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Evidence from Pakistan &amp; global reports.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Confirms that reliance on spreadsheets/manual processes are key barriers to efficient financial close.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Research gap: very limited AI-driven, end-to-end automation for financial close in Pakistan and South Asian markets.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13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ACCA Pakistan Survey (2023)</a:t>
                      </a:r>
                      <a:r>
                        <a:rPr lang="en-US" dirty="0" smtClean="0"/>
                        <a:t> – Reports that 71% of businesses face cash flow problems delaying financial close.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Provides statistical evidence highlighting widespread financial reporting inefficiencies.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Survey data only; lacks discussion on automation or AI applications.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826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450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549" y="456128"/>
            <a:ext cx="7483435" cy="544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Proposed Methodology &amp; Architecture</a:t>
            </a:r>
            <a:endParaRPr lang="en-US" sz="3400" dirty="0">
              <a:latin typeface="Palatino Linotype" panose="0204050205050503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80549" y="1332190"/>
            <a:ext cx="1346930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anose="020B0604020202020204" charset="0"/>
                <a:ea typeface="DM Sans" pitchFamily="34" charset="-122"/>
                <a:cs typeface="DM Sans" pitchFamily="34" charset="-120"/>
              </a:rPr>
              <a:t>FinSight AI will use a monolithic architecture with a Python-based backend and specialized AI agents, </a:t>
            </a:r>
            <a:endParaRPr lang="en-US" sz="1500" dirty="0" smtClean="0">
              <a:solidFill>
                <a:srgbClr val="383838"/>
              </a:solidFill>
              <a:latin typeface="DM Sans" panose="020B060402020202020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050"/>
              </a:lnSpc>
              <a:buNone/>
            </a:pPr>
            <a:r>
              <a:rPr lang="en-US" sz="1500" dirty="0" smtClean="0">
                <a:solidFill>
                  <a:srgbClr val="383838"/>
                </a:solidFill>
                <a:latin typeface="DM Sans" panose="020B0604020202020204" charset="0"/>
                <a:ea typeface="DM Sans" pitchFamily="34" charset="-122"/>
                <a:cs typeface="DM Sans" pitchFamily="34" charset="-120"/>
              </a:rPr>
              <a:t>all </a:t>
            </a:r>
            <a:r>
              <a:rPr lang="en-US" sz="1500" dirty="0">
                <a:solidFill>
                  <a:srgbClr val="383838"/>
                </a:solidFill>
                <a:latin typeface="DM Sans" panose="020B0604020202020204" charset="0"/>
                <a:ea typeface="DM Sans" pitchFamily="34" charset="-122"/>
                <a:cs typeface="DM Sans" pitchFamily="34" charset="-120"/>
              </a:rPr>
              <a:t>containerized in Docker for consistent performance</a:t>
            </a:r>
            <a:r>
              <a:rPr lang="en-US" sz="1500" dirty="0" smtClean="0">
                <a:solidFill>
                  <a:srgbClr val="383838"/>
                </a:solidFill>
                <a:latin typeface="DM Sans" panose="020B0604020202020204" charset="0"/>
                <a:ea typeface="DM Sans" pitchFamily="34" charset="-122"/>
                <a:cs typeface="DM Sans" pitchFamily="34" charset="-120"/>
              </a:rPr>
              <a:t>.</a:t>
            </a:r>
          </a:p>
          <a:p>
            <a:pPr marL="0" indent="0" algn="l">
              <a:lnSpc>
                <a:spcPts val="2050"/>
              </a:lnSpc>
              <a:buNone/>
            </a:pPr>
            <a:endParaRPr lang="en-US" sz="1500" dirty="0">
              <a:latin typeface="DM Sans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80549" y="2258651"/>
            <a:ext cx="217777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Architecture Overview</a:t>
            </a:r>
            <a:endParaRPr lang="en-US" sz="1700" dirty="0">
              <a:latin typeface="Palatino Linotype" panose="0204050205050503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80549" y="2695908"/>
            <a:ext cx="653236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Python/FastAPI backend with RESTful API.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80549" y="3019162"/>
            <a:ext cx="653236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Specialized AI agents built with LangChain.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80549" y="3342416"/>
            <a:ext cx="653236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Containerized using Docker for consistent deployment.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0549" y="3930941"/>
            <a:ext cx="217741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Deployment Strategy</a:t>
            </a:r>
            <a:endParaRPr lang="en-US" sz="1700" dirty="0">
              <a:latin typeface="Palatino Linotype" panose="0204050205050503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80549" y="4390285"/>
            <a:ext cx="653236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Cloudflare for public API access and security.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80549" y="4713540"/>
            <a:ext cx="653236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Portable .exe frontend for flexible user distribution.</a:t>
            </a:r>
            <a:endParaRPr lang="en-US" sz="15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487" y="2222064"/>
            <a:ext cx="6532364" cy="498295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716471" y="7795676"/>
            <a:ext cx="1786413" cy="41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521" y="746522"/>
            <a:ext cx="8635365" cy="690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Agent Communication &amp; Workflow</a:t>
            </a:r>
            <a:endParaRPr lang="en-US" sz="4350" dirty="0">
              <a:latin typeface="Palatino Linotype" panose="0204050205050503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36521" y="1857970"/>
            <a:ext cx="13157359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Core agents will communicate via internal functions and API calls within the monolithic backend, orchestrating a streamlined financial closing process.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21" y="2768084"/>
            <a:ext cx="6578679" cy="8417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46904" y="3820239"/>
            <a:ext cx="2762250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Document Extraction</a:t>
            </a:r>
            <a:endParaRPr lang="en-US" sz="2150" dirty="0">
              <a:latin typeface="Palatino Linotype" panose="0204050205050503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46904" y="4291727"/>
            <a:ext cx="615791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Process data from financial documents.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768084"/>
            <a:ext cx="6578679" cy="8417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25583" y="3820239"/>
            <a:ext cx="297275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Accruals &amp; Adjustments</a:t>
            </a:r>
            <a:endParaRPr lang="en-US" sz="2150" dirty="0">
              <a:latin typeface="Palatino Linotype" panose="0204050205050503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525583" y="4291727"/>
            <a:ext cx="615791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Validate and process financial entries.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521" y="4838819"/>
            <a:ext cx="6578679" cy="84177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46904" y="5890974"/>
            <a:ext cx="2762250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Bank Reconciliation</a:t>
            </a:r>
            <a:endParaRPr lang="en-US" sz="2150" dirty="0">
              <a:latin typeface="Palatino Linotype" panose="0204050205050503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46904" y="6362462"/>
            <a:ext cx="615791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 balance reconciliation.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838819"/>
            <a:ext cx="6578679" cy="84177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25583" y="5890974"/>
            <a:ext cx="2762250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Reporting</a:t>
            </a:r>
            <a:endParaRPr lang="en-US" sz="2150" dirty="0">
              <a:latin typeface="Palatino Linotype" panose="0204050205050503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525583" y="6362462"/>
            <a:ext cx="615791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Generate dashboards and insights.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736521" y="7146250"/>
            <a:ext cx="13157359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collaborative ecosystem mimics a real-world financial closing pipeline, ensuring a cohesive and high-performance system.</a:t>
            </a:r>
            <a:endParaRPr lang="en-US" sz="1650" dirty="0"/>
          </a:p>
        </p:txBody>
      </p:sp>
      <p:sp>
        <p:nvSpPr>
          <p:cNvPr id="17" name="Rectangle 16"/>
          <p:cNvSpPr/>
          <p:nvPr/>
        </p:nvSpPr>
        <p:spPr>
          <a:xfrm>
            <a:off x="12716471" y="7795676"/>
            <a:ext cx="1786413" cy="41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26131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System Architecture: FinSight AI Components</a:t>
            </a:r>
            <a:endParaRPr lang="en-US" sz="4650" dirty="0">
              <a:latin typeface="Palatino Linotype" panose="0204050205050503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54812"/>
            <a:ext cx="7556421" cy="35485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65252" y="5823416"/>
            <a:ext cx="1740894" cy="217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UI Layer</a:t>
            </a: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72340" y="6099978"/>
            <a:ext cx="2033806" cy="331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 Dashboard &amp; Conversational Copilot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6189378" y="5327860"/>
            <a:ext cx="1740894" cy="217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API Gateway</a:t>
            </a: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189378" y="5604423"/>
            <a:ext cx="1982224" cy="16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FastAPI, Auth &amp; Rate Limiting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1265137" y="4718087"/>
            <a:ext cx="1740894" cy="217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Orchestration</a:t>
            </a: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972224" y="4994650"/>
            <a:ext cx="2033806" cy="33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LangChain Coordinator &amp; Task Queue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189378" y="4012518"/>
            <a:ext cx="1740894" cy="217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AI Agents</a:t>
            </a: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189378" y="4289081"/>
            <a:ext cx="1982224" cy="497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Document, Accruals, Reconciliation, Compliance, Reporting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1265252" y="3612758"/>
            <a:ext cx="1740894" cy="217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Data &amp; Integrations</a:t>
            </a: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972340" y="3889320"/>
            <a:ext cx="2033806" cy="331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PostgreSQL, Storage, Audit Logs, External APIs</a:t>
            </a:r>
            <a:endParaRPr lang="en-US" sz="1050" dirty="0"/>
          </a:p>
        </p:txBody>
      </p:sp>
      <p:sp>
        <p:nvSpPr>
          <p:cNvPr id="16" name="Rectangle 15"/>
          <p:cNvSpPr/>
          <p:nvPr/>
        </p:nvSpPr>
        <p:spPr>
          <a:xfrm>
            <a:off x="12716471" y="7795676"/>
            <a:ext cx="1786413" cy="41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MG_25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60329" y="167739"/>
            <a:ext cx="5342555" cy="768955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41958" y="515541"/>
            <a:ext cx="7832884" cy="1229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Planning &amp; Timeline: Project Phases</a:t>
            </a:r>
            <a:endParaRPr lang="en-US" sz="3850" dirty="0">
              <a:latin typeface="Palatino Linotype" panose="0204050205050503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41958" y="2025729"/>
            <a:ext cx="7832884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project is organized into four phases: Agent Development, Backend Development, Frontend Development, and Testing &amp; Finalization.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10046970" y="2835593"/>
            <a:ext cx="22860" cy="4878348"/>
          </a:xfrm>
          <a:prstGeom prst="roundRect">
            <a:avLst>
              <a:gd name="adj" fmla="val 122920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9308544" y="3034903"/>
            <a:ext cx="561975" cy="22860"/>
          </a:xfrm>
          <a:prstGeom prst="roundRect">
            <a:avLst>
              <a:gd name="adj" fmla="val 122920"/>
            </a:avLst>
          </a:prstGeom>
          <a:solidFill>
            <a:srgbClr val="D8D4D4"/>
          </a:solidFill>
          <a:ln/>
        </p:spPr>
      </p:sp>
      <p:sp>
        <p:nvSpPr>
          <p:cNvPr id="7" name="Shape 4"/>
          <p:cNvSpPr/>
          <p:nvPr/>
        </p:nvSpPr>
        <p:spPr>
          <a:xfrm>
            <a:off x="9847659" y="2835593"/>
            <a:ext cx="421481" cy="42148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9910882" y="2861965"/>
            <a:ext cx="295037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6141958" y="2899886"/>
            <a:ext cx="2979896" cy="614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Phase 1: Agent Development</a:t>
            </a:r>
            <a:endParaRPr lang="en-US" sz="1900" dirty="0">
              <a:latin typeface="Palatino Linotype" panose="0204050205050503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141958" y="3626882"/>
            <a:ext cx="2979896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350"/>
              </a:lnSpc>
            </a:pPr>
            <a:r>
              <a:rPr lang="en-US" sz="1450" dirty="0" smtClean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Oct–Dec </a:t>
            </a: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2025: Concurrent development of multiple AI </a:t>
            </a:r>
            <a:r>
              <a:rPr lang="en-US" sz="1450" dirty="0" smtClean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agents</a:t>
            </a:r>
          </a:p>
          <a:p>
            <a:pPr algn="r">
              <a:lnSpc>
                <a:spcPts val="2350"/>
              </a:lnSpc>
            </a:pPr>
            <a:r>
              <a:rPr lang="en-US" sz="1450" dirty="0" smtClean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And Database schema and setup 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10246281" y="4158734"/>
            <a:ext cx="561975" cy="22860"/>
          </a:xfrm>
          <a:prstGeom prst="roundRect">
            <a:avLst>
              <a:gd name="adj" fmla="val 122920"/>
            </a:avLst>
          </a:prstGeom>
          <a:solidFill>
            <a:srgbClr val="D8D4D4"/>
          </a:solidFill>
          <a:ln/>
        </p:spPr>
      </p:sp>
      <p:sp>
        <p:nvSpPr>
          <p:cNvPr id="12" name="Shape 9"/>
          <p:cNvSpPr/>
          <p:nvPr/>
        </p:nvSpPr>
        <p:spPr>
          <a:xfrm>
            <a:off x="9847659" y="3959423"/>
            <a:ext cx="421481" cy="42148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9910882" y="3985796"/>
            <a:ext cx="295037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0994946" y="4023717"/>
            <a:ext cx="2979896" cy="614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Phase 2: Backend Development</a:t>
            </a:r>
            <a:endParaRPr lang="en-US" sz="1900" dirty="0">
              <a:latin typeface="Palatino Linotype" panose="0204050205050503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994946" y="4750713"/>
            <a:ext cx="2979896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Jan 2026: </a:t>
            </a:r>
            <a:r>
              <a:rPr lang="en-US" sz="1450" dirty="0" smtClean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API </a:t>
            </a: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development, and agent orchestration.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9308544" y="5191006"/>
            <a:ext cx="561975" cy="22860"/>
          </a:xfrm>
          <a:prstGeom prst="roundRect">
            <a:avLst>
              <a:gd name="adj" fmla="val 122920"/>
            </a:avLst>
          </a:prstGeom>
          <a:solidFill>
            <a:srgbClr val="D8D4D4"/>
          </a:solidFill>
          <a:ln/>
        </p:spPr>
      </p:sp>
      <p:sp>
        <p:nvSpPr>
          <p:cNvPr id="17" name="Shape 14"/>
          <p:cNvSpPr/>
          <p:nvPr/>
        </p:nvSpPr>
        <p:spPr>
          <a:xfrm>
            <a:off x="9847659" y="4991695"/>
            <a:ext cx="421481" cy="42148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8" name="Text 15"/>
          <p:cNvSpPr/>
          <p:nvPr/>
        </p:nvSpPr>
        <p:spPr>
          <a:xfrm>
            <a:off x="9910882" y="5018068"/>
            <a:ext cx="295037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6141958" y="5055989"/>
            <a:ext cx="2979896" cy="614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Phase 3: Frontend Development</a:t>
            </a:r>
            <a:endParaRPr lang="en-US" sz="1900" dirty="0">
              <a:latin typeface="Palatino Linotype" panose="0204050205050503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141958" y="5782985"/>
            <a:ext cx="2979896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Feb–Mar 2026: Dashboard KPIs, conversational copilot, and reporting UI.</a:t>
            </a:r>
            <a:endParaRPr lang="en-US" sz="1450" dirty="0"/>
          </a:p>
        </p:txBody>
      </p:sp>
      <p:sp>
        <p:nvSpPr>
          <p:cNvPr id="21" name="Shape 18"/>
          <p:cNvSpPr/>
          <p:nvPr/>
        </p:nvSpPr>
        <p:spPr>
          <a:xfrm>
            <a:off x="10246281" y="6223278"/>
            <a:ext cx="561975" cy="22860"/>
          </a:xfrm>
          <a:prstGeom prst="roundRect">
            <a:avLst>
              <a:gd name="adj" fmla="val 122920"/>
            </a:avLst>
          </a:prstGeom>
          <a:solidFill>
            <a:srgbClr val="D8D4D4"/>
          </a:solidFill>
          <a:ln/>
        </p:spPr>
      </p:sp>
      <p:sp>
        <p:nvSpPr>
          <p:cNvPr id="22" name="Shape 19"/>
          <p:cNvSpPr/>
          <p:nvPr/>
        </p:nvSpPr>
        <p:spPr>
          <a:xfrm>
            <a:off x="9847659" y="6023967"/>
            <a:ext cx="421481" cy="42148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3" name="Text 20"/>
          <p:cNvSpPr/>
          <p:nvPr/>
        </p:nvSpPr>
        <p:spPr>
          <a:xfrm>
            <a:off x="9910882" y="6050340"/>
            <a:ext cx="295037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2300" dirty="0"/>
          </a:p>
        </p:txBody>
      </p:sp>
      <p:sp>
        <p:nvSpPr>
          <p:cNvPr id="24" name="Text 21"/>
          <p:cNvSpPr/>
          <p:nvPr/>
        </p:nvSpPr>
        <p:spPr>
          <a:xfrm>
            <a:off x="10994946" y="6088261"/>
            <a:ext cx="2979896" cy="614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Phase 4: Testing &amp; Finalization</a:t>
            </a:r>
            <a:endParaRPr lang="en-US" sz="1900" dirty="0">
              <a:latin typeface="Palatino Linotype" panose="02040502050505030304" pitchFamily="18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10994946" y="6815257"/>
            <a:ext cx="2979896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Apr–May 2026: Integration testing, UAT, documentation, and submission.</a:t>
            </a:r>
            <a:endParaRPr lang="en-US" sz="1450" dirty="0"/>
          </a:p>
        </p:txBody>
      </p:sp>
      <p:sp>
        <p:nvSpPr>
          <p:cNvPr id="27" name="Rectangle 26"/>
          <p:cNvSpPr/>
          <p:nvPr/>
        </p:nvSpPr>
        <p:spPr>
          <a:xfrm>
            <a:off x="12716471" y="7795676"/>
            <a:ext cx="1786413" cy="41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/>
          <p:nvPr/>
        </p:nvPicPr>
        <p:blipFill>
          <a:blip r:embed="rId3"/>
          <a:stretch>
            <a:fillRect/>
          </a:stretch>
        </p:blipFill>
        <p:spPr>
          <a:xfrm>
            <a:off x="247371" y="2090846"/>
            <a:ext cx="5758498" cy="41814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9677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660" y="789980"/>
            <a:ext cx="7723703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Tools &amp; Technologies: Our Stack</a:t>
            </a:r>
            <a:endParaRPr lang="en-US" sz="4150" dirty="0">
              <a:latin typeface="Palatino Linotype" panose="0204050205050503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08660" y="1758196"/>
            <a:ext cx="7726680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FinSight AI leverages a modern, scalable, and maintainable technology stack to ensure robust performance and intuitive user experience.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" y="2633901"/>
            <a:ext cx="506254" cy="5062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8041" y="2754035"/>
            <a:ext cx="2657832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Frontend</a:t>
            </a:r>
            <a:endParaRPr lang="en-US" sz="2050" dirty="0">
              <a:latin typeface="Palatino Linotype" panose="0204050205050503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468041" y="3207663"/>
            <a:ext cx="696729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React.js, Chart.js/Plotly for interactive dashboards.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" y="3936563"/>
            <a:ext cx="506254" cy="50625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68041" y="4056698"/>
            <a:ext cx="2657832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Backend</a:t>
            </a:r>
            <a:endParaRPr lang="en-US" sz="2050" dirty="0">
              <a:latin typeface="Palatino Linotype" panose="0204050205050503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468041" y="4510326"/>
            <a:ext cx="696729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Django (Python), PostgreSQL for core logic and data.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" y="5239226"/>
            <a:ext cx="506254" cy="50625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68041" y="5359360"/>
            <a:ext cx="2657832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AI &amp; Automation</a:t>
            </a:r>
            <a:endParaRPr lang="en-US" sz="2050" dirty="0">
              <a:latin typeface="Palatino Linotype" panose="0204050205050503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468041" y="5812988"/>
            <a:ext cx="696729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LangChain, LangGraph, NLP libraries, Tesseract OCR.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60" y="6541889"/>
            <a:ext cx="506254" cy="50625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468041" y="6662023"/>
            <a:ext cx="277522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Deployment &amp; Security</a:t>
            </a:r>
            <a:endParaRPr lang="en-US" sz="2050" dirty="0">
              <a:latin typeface="Palatino Linotype" panose="0204050205050503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468041" y="7115651"/>
            <a:ext cx="696729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Docker, NGINX/Cloudflare for consistent deployment and security.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33614" y="3559683"/>
            <a:ext cx="7832884" cy="1229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 smtClean="0">
                <a:solidFill>
                  <a:srgbClr val="020202"/>
                </a:solidFill>
                <a:latin typeface="Palatino Linotype" panose="02040502050505030304" pitchFamily="18" charset="0"/>
              </a:rPr>
              <a:t>Thank You.</a:t>
            </a:r>
            <a:endParaRPr lang="en-US" sz="3850" dirty="0">
              <a:latin typeface="Palatino Linotype" panose="0204050205050503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716471" y="7795676"/>
            <a:ext cx="1786413" cy="41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07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2903" y="742593"/>
            <a:ext cx="7950994" cy="1118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Literature Review: AI in Financial Automation</a:t>
            </a:r>
            <a:endParaRPr lang="en-US" sz="3500" dirty="0">
              <a:latin typeface="Palatino Linotype" panose="0204050205050503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82903" y="2097318"/>
            <a:ext cx="2735223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Foundational Research</a:t>
            </a:r>
            <a:endParaRPr lang="en-US" sz="2100" dirty="0">
              <a:latin typeface="Palatino Linotype" panose="0204050205050503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082903" y="2548574"/>
            <a:ext cx="795099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400" u="sng" dirty="0" smtClean="0"/>
              <a:t>U</a:t>
            </a:r>
            <a:r>
              <a:rPr lang="en-US" sz="1400" dirty="0" smtClean="0"/>
              <a:t>sman </a:t>
            </a:r>
            <a:r>
              <a:rPr lang="en-US" sz="1400" dirty="0"/>
              <a:t>Rasheed &amp; Co – </a:t>
            </a:r>
            <a:r>
              <a:rPr lang="en-US" sz="1400" i="1" dirty="0"/>
              <a:t>Key Challenges in Maintaining Accurate Financial Records in Pakistan</a:t>
            </a:r>
            <a:r>
              <a:rPr lang="en-US" sz="1400" dirty="0"/>
              <a:t>:  </a:t>
            </a:r>
            <a:endParaRPr lang="en-US" sz="1400" dirty="0" smtClean="0"/>
          </a:p>
          <a:p>
            <a:pPr>
              <a:lnSpc>
                <a:spcPts val="2100"/>
              </a:lnSpc>
              <a:buSzPct val="100000"/>
            </a:pPr>
            <a:r>
              <a:rPr lang="en-US" sz="1400" dirty="0" smtClean="0"/>
              <a:t>Many </a:t>
            </a:r>
            <a:r>
              <a:rPr lang="en-US" sz="1400" dirty="0"/>
              <a:t>businesses still rely on manual and outdated accounting systems, leading to frequent errors, inefficiencies, </a:t>
            </a:r>
            <a:endParaRPr lang="en-US" sz="1400" dirty="0" smtClean="0"/>
          </a:p>
          <a:p>
            <a:pPr>
              <a:lnSpc>
                <a:spcPts val="2100"/>
              </a:lnSpc>
              <a:buSzPct val="100000"/>
            </a:pPr>
            <a:r>
              <a:rPr lang="en-US" sz="1400" dirty="0" smtClean="0"/>
              <a:t>and </a:t>
            </a:r>
            <a:r>
              <a:rPr lang="en-US" sz="1400" dirty="0"/>
              <a:t>delays in the financial close process.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065877" y="3440319"/>
            <a:ext cx="795099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400" dirty="0"/>
              <a:t>ACCA Pakistan Survey (2023): Reports that </a:t>
            </a:r>
            <a:r>
              <a:rPr lang="en-US" sz="1400" b="1" dirty="0"/>
              <a:t>71% of businesses</a:t>
            </a:r>
            <a:r>
              <a:rPr lang="en-US" sz="1400" dirty="0"/>
              <a:t> in Pakistan face cash flow problems, which </a:t>
            </a:r>
            <a:endParaRPr lang="en-US" sz="1400" dirty="0" smtClean="0"/>
          </a:p>
          <a:p>
            <a:pPr>
              <a:lnSpc>
                <a:spcPts val="2100"/>
              </a:lnSpc>
              <a:buSzPct val="100000"/>
            </a:pPr>
            <a:r>
              <a:rPr lang="en-US" sz="1400" dirty="0" smtClean="0"/>
              <a:t>often </a:t>
            </a:r>
            <a:r>
              <a:rPr lang="en-US" sz="1400" dirty="0"/>
              <a:t>contribute to delays in financial reporting and difficulties in timely financial close.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065877" y="4164347"/>
            <a:ext cx="3810000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Multi-Agent Systems in Finance</a:t>
            </a:r>
            <a:endParaRPr lang="en-US" sz="2100" dirty="0">
              <a:latin typeface="Palatino Linotype" panose="0204050205050503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065877" y="4583438"/>
            <a:ext cx="795099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FontTx/>
              <a:buChar char="•"/>
            </a:pPr>
            <a:r>
              <a:rPr lang="en-US" sz="1400" dirty="0"/>
              <a:t>Joshi, </a:t>
            </a:r>
            <a:r>
              <a:rPr lang="en-US" sz="1400" dirty="0" err="1"/>
              <a:t>Satyadhar</a:t>
            </a:r>
            <a:r>
              <a:rPr lang="en-US" sz="1400" dirty="0"/>
              <a:t> – Architectures and Challenges of AI Multi-Agent Frameworks for Financial Services: AI </a:t>
            </a:r>
          </a:p>
          <a:p>
            <a:pPr>
              <a:lnSpc>
                <a:spcPts val="2100"/>
              </a:lnSpc>
              <a:buSzPct val="100000"/>
            </a:pPr>
            <a:r>
              <a:rPr lang="en-US" sz="1400" dirty="0" smtClean="0"/>
              <a:t>multi-agent </a:t>
            </a:r>
            <a:r>
              <a:rPr lang="en-US" sz="1400" dirty="0"/>
              <a:t>frameworks are enabling autonomous decision-making, intelligent collaboration, and the </a:t>
            </a:r>
            <a:endParaRPr lang="en-US" sz="1400" dirty="0" smtClean="0"/>
          </a:p>
          <a:p>
            <a:pPr>
              <a:lnSpc>
                <a:spcPts val="2100"/>
              </a:lnSpc>
              <a:buSzPct val="100000"/>
            </a:pPr>
            <a:r>
              <a:rPr lang="en-US" sz="1400" dirty="0" smtClean="0"/>
              <a:t>automation </a:t>
            </a:r>
            <a:r>
              <a:rPr lang="en-US" sz="1400" dirty="0"/>
              <a:t>of complex workflows transforming financial services through applications in risk assessment, </a:t>
            </a:r>
            <a:endParaRPr lang="en-US" sz="1400" dirty="0" smtClean="0"/>
          </a:p>
          <a:p>
            <a:pPr>
              <a:lnSpc>
                <a:spcPts val="2100"/>
              </a:lnSpc>
              <a:buSzPct val="100000"/>
            </a:pPr>
            <a:r>
              <a:rPr lang="en-US" sz="1400" dirty="0" smtClean="0"/>
              <a:t>compliance</a:t>
            </a:r>
            <a:r>
              <a:rPr lang="en-US" sz="1400" dirty="0"/>
              <a:t>, fraud detection, trading, and customer service.</a:t>
            </a:r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6082903" y="4824651"/>
            <a:ext cx="795099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6082903" y="5821451"/>
            <a:ext cx="3958471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Regional Context &amp; Gap Analysis</a:t>
            </a:r>
            <a:endParaRPr lang="en-US" sz="2100" dirty="0">
              <a:latin typeface="Palatino Linotype" panose="0204050205050503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089097" y="6268183"/>
            <a:ext cx="795099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400" dirty="0"/>
              <a:t>Evidence from Pakistan and global reports confirms that </a:t>
            </a:r>
            <a:r>
              <a:rPr lang="en-US" sz="1400" b="1" dirty="0"/>
              <a:t>manual </a:t>
            </a:r>
            <a:r>
              <a:rPr lang="en-US" sz="1400" b="1" dirty="0" smtClean="0"/>
              <a:t>processes and </a:t>
            </a:r>
            <a:r>
              <a:rPr lang="en-US" sz="1400" b="1" dirty="0"/>
              <a:t>reliance on </a:t>
            </a:r>
            <a:r>
              <a:rPr lang="en-US" sz="1400" b="1" dirty="0" smtClean="0"/>
              <a:t>spreadsheets </a:t>
            </a:r>
          </a:p>
          <a:p>
            <a:pPr>
              <a:lnSpc>
                <a:spcPts val="2100"/>
              </a:lnSpc>
              <a:buSzPct val="100000"/>
            </a:pPr>
            <a:r>
              <a:rPr lang="en-US" sz="1400" dirty="0" smtClean="0"/>
              <a:t>are </a:t>
            </a:r>
            <a:r>
              <a:rPr lang="en-US" sz="1400" dirty="0"/>
              <a:t>major barriers to efficient financial close.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6082903" y="6941463"/>
            <a:ext cx="7950994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Research gap</a:t>
            </a:r>
            <a:r>
              <a:rPr lang="en-US" sz="1400" dirty="0" smtClean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: </a:t>
            </a:r>
            <a:r>
              <a:rPr lang="en-US" sz="1400" dirty="0"/>
              <a:t>While automation has improved efficiency globally, there is </a:t>
            </a:r>
            <a:r>
              <a:rPr lang="en-US" sz="1400" b="1" dirty="0"/>
              <a:t>limited research and deployment of AI-driven, end-to-end financial close automation in Pakistan and South Asian markets.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716471" y="7795676"/>
            <a:ext cx="1786413" cy="41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3"/>
          <p:cNvSpPr/>
          <p:nvPr/>
        </p:nvSpPr>
        <p:spPr>
          <a:xfrm>
            <a:off x="879675" y="4265304"/>
            <a:ext cx="12257511" cy="121502"/>
          </a:xfrm>
          <a:prstGeom prst="roundRect">
            <a:avLst>
              <a:gd name="adj" fmla="val 31458"/>
            </a:avLst>
          </a:prstGeom>
          <a:solidFill>
            <a:srgbClr val="E04F00"/>
          </a:solidFill>
          <a:ln/>
        </p:spPr>
      </p:sp>
      <p:sp>
        <p:nvSpPr>
          <p:cNvPr id="3" name="Text 0"/>
          <p:cNvSpPr/>
          <p:nvPr/>
        </p:nvSpPr>
        <p:spPr>
          <a:xfrm>
            <a:off x="5262199" y="1296521"/>
            <a:ext cx="3893376" cy="755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 smtClean="0">
                <a:solidFill>
                  <a:srgbClr val="020202"/>
                </a:solidFill>
                <a:latin typeface="Palatino Linotype" panose="02040502050505030304" pitchFamily="18" charset="0"/>
              </a:rPr>
              <a:t>Group Members</a:t>
            </a:r>
            <a:endParaRPr lang="en-US" sz="3850" dirty="0">
              <a:latin typeface="Palatino Linotype" panose="0204050205050503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716471" y="7795676"/>
            <a:ext cx="1786413" cy="41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366736" y="3416120"/>
            <a:ext cx="2979557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4" name="TextBox 3"/>
          <p:cNvSpPr txBox="1"/>
          <p:nvPr/>
        </p:nvSpPr>
        <p:spPr>
          <a:xfrm>
            <a:off x="1366736" y="3964313"/>
            <a:ext cx="29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Mishkaat</a:t>
            </a:r>
            <a:r>
              <a:rPr lang="en-US" sz="2800" dirty="0" smtClean="0"/>
              <a:t>  </a:t>
            </a:r>
            <a:r>
              <a:rPr lang="en-US" sz="2800" dirty="0" err="1" smtClean="0"/>
              <a:t>Yousuf</a:t>
            </a:r>
            <a:endParaRPr lang="en-US" sz="2800" dirty="0" smtClean="0"/>
          </a:p>
          <a:p>
            <a:pPr algn="ctr"/>
            <a:r>
              <a:rPr lang="en-US" sz="2800" dirty="0" smtClean="0"/>
              <a:t>22K-4624</a:t>
            </a:r>
            <a:endParaRPr lang="en-US" sz="2800" dirty="0"/>
          </a:p>
        </p:txBody>
      </p:sp>
      <p:sp>
        <p:nvSpPr>
          <p:cNvPr id="8" name="Shape 2"/>
          <p:cNvSpPr/>
          <p:nvPr/>
        </p:nvSpPr>
        <p:spPr>
          <a:xfrm>
            <a:off x="5551825" y="3412719"/>
            <a:ext cx="2979557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9" name="Shape 2"/>
          <p:cNvSpPr/>
          <p:nvPr/>
        </p:nvSpPr>
        <p:spPr>
          <a:xfrm>
            <a:off x="9644317" y="3416120"/>
            <a:ext cx="2979557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6" name="Rectangle 5"/>
          <p:cNvSpPr/>
          <p:nvPr/>
        </p:nvSpPr>
        <p:spPr>
          <a:xfrm>
            <a:off x="5558455" y="3964313"/>
            <a:ext cx="29729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Ayesha Ansari</a:t>
            </a:r>
            <a:endParaRPr lang="en-US" sz="2800" dirty="0"/>
          </a:p>
          <a:p>
            <a:pPr algn="ctr"/>
            <a:r>
              <a:rPr lang="en-US" sz="2800" dirty="0" smtClean="0"/>
              <a:t>22K-4453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9644317" y="3964313"/>
            <a:ext cx="29795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383838"/>
                </a:solidFill>
              </a:rPr>
              <a:t>M. </a:t>
            </a:r>
            <a:r>
              <a:rPr lang="en-US" sz="2800" dirty="0">
                <a:solidFill>
                  <a:srgbClr val="383838"/>
                </a:solidFill>
              </a:rPr>
              <a:t>Fahad</a:t>
            </a:r>
            <a:endParaRPr lang="en-US" sz="2800" dirty="0"/>
          </a:p>
          <a:p>
            <a:pPr algn="ctr"/>
            <a:r>
              <a:rPr lang="en-US" sz="2800" dirty="0" smtClean="0"/>
              <a:t>22K-5001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2685277" y="5197382"/>
            <a:ext cx="308098" cy="464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854381" y="5197024"/>
            <a:ext cx="308098" cy="431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 smtClean="0">
                <a:solidFill>
                  <a:srgbClr val="FFFFFF"/>
                </a:solidFill>
                <a:latin typeface="PT Serif" pitchFamily="34" charset="0"/>
              </a:rPr>
              <a:t>2</a:t>
            </a:r>
            <a:endParaRPr lang="en-US" dirty="0"/>
          </a:p>
        </p:txBody>
      </p:sp>
      <p:sp>
        <p:nvSpPr>
          <p:cNvPr id="19" name="Shape 10"/>
          <p:cNvSpPr/>
          <p:nvPr/>
        </p:nvSpPr>
        <p:spPr>
          <a:xfrm>
            <a:off x="3839475" y="2036900"/>
            <a:ext cx="6660594" cy="15240"/>
          </a:xfrm>
          <a:prstGeom prst="rect">
            <a:avLst/>
          </a:prstGeom>
          <a:solidFill>
            <a:srgbClr val="E04F00"/>
          </a:solidFill>
          <a:ln/>
        </p:spPr>
      </p:sp>
    </p:spTree>
    <p:extLst>
      <p:ext uri="{BB962C8B-B14F-4D97-AF65-F5344CB8AC3E}">
        <p14:creationId xmlns:p14="http://schemas.microsoft.com/office/powerpoint/2010/main" val="171227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74482"/>
            <a:ext cx="1297185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Project Abstract: Revolutionizing Financial Close</a:t>
            </a:r>
            <a:endParaRPr lang="en-US" sz="4650" dirty="0">
              <a:latin typeface="Palatino Linotype" panose="0204050205050503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5890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financial close process is critical but often manual, time-consuming, and error-prone, especially in Pakistan. Inefficiencies lead to delayed reporting, fraud risks, and non-compliance with IFRS, SBP, and FBR regulations.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39859"/>
            <a:ext cx="4196358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576667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The Problem</a:t>
            </a:r>
            <a:endParaRPr lang="en-US" sz="2300" dirty="0">
              <a:latin typeface="Palatino Linotype" panose="0204050205050503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0604" y="627483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Manual, error-prone financial close processes in Pakistan.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39859"/>
            <a:ext cx="4196358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5443776" y="576667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The Solution</a:t>
            </a:r>
            <a:endParaRPr lang="en-US" sz="2300" dirty="0">
              <a:latin typeface="Palatino Linotype" panose="0204050205050503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43776" y="627483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FinSight AI: an agentic AI-powered assistant to automate month-end financial close.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539859"/>
            <a:ext cx="4196358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9866948" y="576667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Key Outcomes</a:t>
            </a:r>
            <a:endParaRPr lang="en-US" sz="2300" dirty="0">
              <a:latin typeface="Palatino Linotype" panose="0204050205050503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866948" y="627483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Reduced cycle time, improved accuracy, real-time anomaly detection.</a:t>
            </a:r>
            <a:endParaRPr lang="en-US" sz="1750" dirty="0"/>
          </a:p>
        </p:txBody>
      </p:sp>
      <p:sp>
        <p:nvSpPr>
          <p:cNvPr id="14" name="Rectangle 13"/>
          <p:cNvSpPr/>
          <p:nvPr/>
        </p:nvSpPr>
        <p:spPr>
          <a:xfrm>
            <a:off x="12716471" y="7795676"/>
            <a:ext cx="1786413" cy="41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651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Introduction: The Need for AI in Finance</a:t>
            </a:r>
            <a:endParaRPr lang="en-US" sz="4650" dirty="0">
              <a:latin typeface="Palatino Linotype" panose="0204050205050503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55520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Financial close processes are critical but remain highly manual and error-prone in Pakistan. Global firms leverage AI for efficiency, yet local adoption is minimal despite increasing regulatory demands.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2587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Current Challenges</a:t>
            </a:r>
            <a:endParaRPr lang="en-US" sz="2300" dirty="0">
              <a:latin typeface="Palatino Linotype" panose="0204050205050503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72475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Manual, repetitive, and error-prone workflows.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2985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Reliance on Excel and partially automated ERPs.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33495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Delayed reports, fraud risks, and weak regulatory oversight.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4125873"/>
            <a:ext cx="302871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FinSight AI's Approach</a:t>
            </a:r>
            <a:endParaRPr lang="en-US" sz="2300" dirty="0">
              <a:latin typeface="Palatino Linotype" panose="0204050205050503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56321" y="472475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Agentic AI for automated month-end close.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52985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Specialized agents for accruals, reconciliations, and compliance.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669786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NLP, anomaly detection, and rule-based validation.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418" y="381357"/>
            <a:ext cx="4973717" cy="455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Project Rationale &amp; Objectives</a:t>
            </a:r>
            <a:endParaRPr lang="en-US" sz="2850" dirty="0">
              <a:latin typeface="Palatino Linotype" panose="0204050205050503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85418" y="1113711"/>
            <a:ext cx="13659564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FinSight AI addresses inefficiencies in Pakistan's finance sector, aiming to reduce human error, improve compliance, and enhance transparency.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85418" y="1630204"/>
            <a:ext cx="2184559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Aims</a:t>
            </a:r>
            <a:endParaRPr lang="en-US" sz="1700" dirty="0">
              <a:latin typeface="Palatino Linotype" panose="0204050205050503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85418" y="2041803"/>
            <a:ext cx="6660594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design and develop an AI-driven, agentic financial assistant that automates the month-end financial closing and compliance process.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17" y="2606873"/>
            <a:ext cx="6388911" cy="50828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2008" y="1630204"/>
            <a:ext cx="2184559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Objectives</a:t>
            </a:r>
            <a:endParaRPr lang="en-US" sz="1700" dirty="0">
              <a:latin typeface="Palatino Linotype" panose="0204050205050503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92008" y="2059186"/>
            <a:ext cx="492663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92008" y="2279571"/>
            <a:ext cx="6660594" cy="1524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0" name="Text 7"/>
          <p:cNvSpPr/>
          <p:nvPr/>
        </p:nvSpPr>
        <p:spPr>
          <a:xfrm>
            <a:off x="7492008" y="2379345"/>
            <a:ext cx="1820466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Automate Core Tasks</a:t>
            </a:r>
            <a:endParaRPr 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492008" y="2745462"/>
            <a:ext cx="6660594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Accruals, adjustments, and reconciliations</a:t>
            </a: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7492008" y="3209925"/>
            <a:ext cx="492663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02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7492008" y="3430310"/>
            <a:ext cx="6660594" cy="1524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4" name="Text 11"/>
          <p:cNvSpPr/>
          <p:nvPr/>
        </p:nvSpPr>
        <p:spPr>
          <a:xfrm>
            <a:off x="7492008" y="3530084"/>
            <a:ext cx="1820466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Ensure Compliance</a:t>
            </a:r>
            <a:endParaRPr 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492008" y="3896201"/>
            <a:ext cx="6660594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With IFRS, SBP, and tax rules.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92008" y="4360664"/>
            <a:ext cx="492663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92008" y="4581049"/>
            <a:ext cx="6660594" cy="1524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8" name="Text 15"/>
          <p:cNvSpPr/>
          <p:nvPr/>
        </p:nvSpPr>
        <p:spPr>
          <a:xfrm>
            <a:off x="7492008" y="4680823"/>
            <a:ext cx="1820466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Detect Anomalies</a:t>
            </a:r>
            <a:endParaRPr 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492008" y="5046940"/>
            <a:ext cx="6660594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fraud in real-time</a:t>
            </a: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7492008" y="5511403"/>
            <a:ext cx="1080492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04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492008" y="5731788"/>
            <a:ext cx="6660594" cy="1524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22" name="Text 19"/>
          <p:cNvSpPr/>
          <p:nvPr/>
        </p:nvSpPr>
        <p:spPr>
          <a:xfrm>
            <a:off x="7492008" y="5831562"/>
            <a:ext cx="1820466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Provide Insights</a:t>
            </a:r>
            <a:endParaRPr 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492008" y="6197679"/>
            <a:ext cx="6660594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Narrative summaries and dashboards</a:t>
            </a: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050" dirty="0"/>
          </a:p>
        </p:txBody>
      </p:sp>
      <p:sp>
        <p:nvSpPr>
          <p:cNvPr id="24" name="Rectangle 23"/>
          <p:cNvSpPr/>
          <p:nvPr/>
        </p:nvSpPr>
        <p:spPr>
          <a:xfrm>
            <a:off x="12716471" y="7795676"/>
            <a:ext cx="1786413" cy="41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hape 18"/>
          <p:cNvSpPr/>
          <p:nvPr/>
        </p:nvSpPr>
        <p:spPr>
          <a:xfrm>
            <a:off x="7484388" y="4596289"/>
            <a:ext cx="6660594" cy="15240"/>
          </a:xfrm>
          <a:prstGeom prst="rect">
            <a:avLst/>
          </a:prstGeom>
          <a:solidFill>
            <a:srgbClr val="E04F00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155" y="578763"/>
            <a:ext cx="7867769" cy="629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Success Criteria: Measuring Impact</a:t>
            </a:r>
            <a:endParaRPr lang="en-US" sz="3950" dirty="0">
              <a:latin typeface="Palatino Linotype" panose="0204050205050503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71155" y="1591508"/>
            <a:ext cx="13288089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success of FinSight AI hinges on its ability to automate critical tasks and ensure compliance, with measurable criteria for evaluation.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71155" y="2401491"/>
            <a:ext cx="6548199" cy="1430298"/>
          </a:xfrm>
          <a:prstGeom prst="roundRect">
            <a:avLst>
              <a:gd name="adj" fmla="val 7672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671155" y="2378631"/>
            <a:ext cx="6548199" cy="91440"/>
          </a:xfrm>
          <a:prstGeom prst="roundRect">
            <a:avLst>
              <a:gd name="adj" fmla="val 31458"/>
            </a:avLst>
          </a:prstGeom>
          <a:solidFill>
            <a:srgbClr val="E04F00"/>
          </a:solidFill>
          <a:ln/>
        </p:spPr>
      </p:sp>
      <p:sp>
        <p:nvSpPr>
          <p:cNvPr id="6" name="Shape 4"/>
          <p:cNvSpPr/>
          <p:nvPr/>
        </p:nvSpPr>
        <p:spPr>
          <a:xfrm>
            <a:off x="3657660" y="2113955"/>
            <a:ext cx="575191" cy="575191"/>
          </a:xfrm>
          <a:prstGeom prst="roundRect">
            <a:avLst>
              <a:gd name="adj" fmla="val 158973"/>
            </a:avLst>
          </a:prstGeom>
          <a:solidFill>
            <a:srgbClr val="E04F00"/>
          </a:solidFill>
          <a:ln/>
        </p:spPr>
      </p:sp>
      <p:sp>
        <p:nvSpPr>
          <p:cNvPr id="7" name="Text 5"/>
          <p:cNvSpPr/>
          <p:nvPr/>
        </p:nvSpPr>
        <p:spPr>
          <a:xfrm>
            <a:off x="3830181" y="2257782"/>
            <a:ext cx="230029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85706" y="2880836"/>
            <a:ext cx="2900243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Automation of Core Tasks</a:t>
            </a:r>
            <a:endParaRPr lang="en-US" sz="1950" dirty="0">
              <a:latin typeface="Palatino Linotype" panose="0204050205050503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85706" y="3310414"/>
            <a:ext cx="611909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Successfully automate at least three key financial close activities.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411045" y="2401491"/>
            <a:ext cx="6548199" cy="1430298"/>
          </a:xfrm>
          <a:prstGeom prst="roundRect">
            <a:avLst>
              <a:gd name="adj" fmla="val 7672"/>
            </a:avLst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7411045" y="2378631"/>
            <a:ext cx="6548199" cy="91440"/>
          </a:xfrm>
          <a:prstGeom prst="roundRect">
            <a:avLst>
              <a:gd name="adj" fmla="val 31458"/>
            </a:avLst>
          </a:prstGeom>
          <a:solidFill>
            <a:srgbClr val="E04F00"/>
          </a:solidFill>
          <a:ln/>
        </p:spPr>
      </p:sp>
      <p:sp>
        <p:nvSpPr>
          <p:cNvPr id="12" name="Shape 10"/>
          <p:cNvSpPr/>
          <p:nvPr/>
        </p:nvSpPr>
        <p:spPr>
          <a:xfrm>
            <a:off x="10397550" y="2113955"/>
            <a:ext cx="575191" cy="575191"/>
          </a:xfrm>
          <a:prstGeom prst="roundRect">
            <a:avLst>
              <a:gd name="adj" fmla="val 158973"/>
            </a:avLst>
          </a:prstGeom>
          <a:solidFill>
            <a:srgbClr val="E04F00"/>
          </a:solidFill>
          <a:ln/>
        </p:spPr>
      </p:sp>
      <p:sp>
        <p:nvSpPr>
          <p:cNvPr id="13" name="Text 11"/>
          <p:cNvSpPr/>
          <p:nvPr/>
        </p:nvSpPr>
        <p:spPr>
          <a:xfrm>
            <a:off x="10570071" y="2257782"/>
            <a:ext cx="230029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7625596" y="2880836"/>
            <a:ext cx="2667833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Accuracy &amp; Compliance</a:t>
            </a:r>
            <a:endParaRPr lang="en-US" sz="1950" dirty="0">
              <a:latin typeface="Palatino Linotype" panose="0204050205050503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625596" y="3310414"/>
            <a:ext cx="611909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Achieve high accuracy in reconciliations and flag all policy violations.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71155" y="4311015"/>
            <a:ext cx="6548199" cy="1430298"/>
          </a:xfrm>
          <a:prstGeom prst="roundRect">
            <a:avLst>
              <a:gd name="adj" fmla="val 7672"/>
            </a:avLst>
          </a:pr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671155" y="4288155"/>
            <a:ext cx="6548199" cy="91440"/>
          </a:xfrm>
          <a:prstGeom prst="roundRect">
            <a:avLst>
              <a:gd name="adj" fmla="val 31458"/>
            </a:avLst>
          </a:prstGeom>
          <a:solidFill>
            <a:srgbClr val="E04F00"/>
          </a:solidFill>
          <a:ln/>
        </p:spPr>
      </p:sp>
      <p:sp>
        <p:nvSpPr>
          <p:cNvPr id="18" name="Shape 16"/>
          <p:cNvSpPr/>
          <p:nvPr/>
        </p:nvSpPr>
        <p:spPr>
          <a:xfrm>
            <a:off x="3657660" y="4023479"/>
            <a:ext cx="575191" cy="575191"/>
          </a:xfrm>
          <a:prstGeom prst="roundRect">
            <a:avLst>
              <a:gd name="adj" fmla="val 158973"/>
            </a:avLst>
          </a:prstGeom>
          <a:solidFill>
            <a:srgbClr val="E04F00"/>
          </a:solidFill>
          <a:ln/>
        </p:spPr>
      </p:sp>
      <p:sp>
        <p:nvSpPr>
          <p:cNvPr id="19" name="Text 17"/>
          <p:cNvSpPr/>
          <p:nvPr/>
        </p:nvSpPr>
        <p:spPr>
          <a:xfrm>
            <a:off x="3830181" y="4167307"/>
            <a:ext cx="230029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885706" y="4790361"/>
            <a:ext cx="2683907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Efficiency Improvement</a:t>
            </a:r>
            <a:endParaRPr lang="en-US" sz="1950" dirty="0">
              <a:latin typeface="Palatino Linotype" panose="0204050205050503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885706" y="5219938"/>
            <a:ext cx="611909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 the financial close cycle time significantly.</a:t>
            </a:r>
            <a:endParaRPr lang="en-US" sz="1500" dirty="0"/>
          </a:p>
        </p:txBody>
      </p:sp>
      <p:sp>
        <p:nvSpPr>
          <p:cNvPr id="22" name="Shape 20"/>
          <p:cNvSpPr/>
          <p:nvPr/>
        </p:nvSpPr>
        <p:spPr>
          <a:xfrm>
            <a:off x="7411045" y="4311015"/>
            <a:ext cx="6548199" cy="1430298"/>
          </a:xfrm>
          <a:prstGeom prst="roundRect">
            <a:avLst>
              <a:gd name="adj" fmla="val 7672"/>
            </a:avLst>
          </a:prstGeom>
          <a:solidFill>
            <a:srgbClr val="FFFFFF"/>
          </a:solidFill>
          <a:ln/>
        </p:spPr>
      </p:sp>
      <p:sp>
        <p:nvSpPr>
          <p:cNvPr id="23" name="Shape 21"/>
          <p:cNvSpPr/>
          <p:nvPr/>
        </p:nvSpPr>
        <p:spPr>
          <a:xfrm>
            <a:off x="7411045" y="4288155"/>
            <a:ext cx="6548199" cy="91440"/>
          </a:xfrm>
          <a:prstGeom prst="roundRect">
            <a:avLst>
              <a:gd name="adj" fmla="val 31458"/>
            </a:avLst>
          </a:prstGeom>
          <a:solidFill>
            <a:srgbClr val="E04F00"/>
          </a:solidFill>
          <a:ln/>
        </p:spPr>
      </p:sp>
      <p:sp>
        <p:nvSpPr>
          <p:cNvPr id="24" name="Shape 22"/>
          <p:cNvSpPr/>
          <p:nvPr/>
        </p:nvSpPr>
        <p:spPr>
          <a:xfrm>
            <a:off x="10397550" y="4023479"/>
            <a:ext cx="575191" cy="575191"/>
          </a:xfrm>
          <a:prstGeom prst="roundRect">
            <a:avLst>
              <a:gd name="adj" fmla="val 158973"/>
            </a:avLst>
          </a:prstGeom>
          <a:solidFill>
            <a:srgbClr val="E04F00"/>
          </a:solidFill>
          <a:ln/>
        </p:spPr>
      </p:sp>
      <p:sp>
        <p:nvSpPr>
          <p:cNvPr id="25" name="Text 23"/>
          <p:cNvSpPr/>
          <p:nvPr/>
        </p:nvSpPr>
        <p:spPr>
          <a:xfrm>
            <a:off x="10570071" y="4167307"/>
            <a:ext cx="230029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7625596" y="4790361"/>
            <a:ext cx="2516862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Anomaly Detection</a:t>
            </a:r>
            <a:endParaRPr lang="en-US" sz="1950" dirty="0">
              <a:latin typeface="Palatino Linotype" panose="02040502050505030304" pitchFamily="18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625596" y="5219938"/>
            <a:ext cx="611909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Correctly identify unusual or suspicious transactions.</a:t>
            </a:r>
            <a:endParaRPr lang="en-US" sz="1500" dirty="0"/>
          </a:p>
        </p:txBody>
      </p:sp>
      <p:sp>
        <p:nvSpPr>
          <p:cNvPr id="28" name="Shape 26"/>
          <p:cNvSpPr/>
          <p:nvPr/>
        </p:nvSpPr>
        <p:spPr>
          <a:xfrm>
            <a:off x="671155" y="6220539"/>
            <a:ext cx="6548199" cy="1430298"/>
          </a:xfrm>
          <a:prstGeom prst="roundRect">
            <a:avLst>
              <a:gd name="adj" fmla="val 7672"/>
            </a:avLst>
          </a:prstGeom>
          <a:solidFill>
            <a:srgbClr val="FFFFFF"/>
          </a:solidFill>
          <a:ln/>
        </p:spPr>
      </p:sp>
      <p:sp>
        <p:nvSpPr>
          <p:cNvPr id="29" name="Shape 27"/>
          <p:cNvSpPr/>
          <p:nvPr/>
        </p:nvSpPr>
        <p:spPr>
          <a:xfrm>
            <a:off x="671155" y="6197679"/>
            <a:ext cx="6548199" cy="91440"/>
          </a:xfrm>
          <a:prstGeom prst="roundRect">
            <a:avLst>
              <a:gd name="adj" fmla="val 31458"/>
            </a:avLst>
          </a:prstGeom>
          <a:solidFill>
            <a:srgbClr val="E04F00"/>
          </a:solidFill>
          <a:ln/>
        </p:spPr>
      </p:sp>
      <p:sp>
        <p:nvSpPr>
          <p:cNvPr id="30" name="Shape 28"/>
          <p:cNvSpPr/>
          <p:nvPr/>
        </p:nvSpPr>
        <p:spPr>
          <a:xfrm>
            <a:off x="3657660" y="5933003"/>
            <a:ext cx="575191" cy="575191"/>
          </a:xfrm>
          <a:prstGeom prst="roundRect">
            <a:avLst>
              <a:gd name="adj" fmla="val 158973"/>
            </a:avLst>
          </a:prstGeom>
          <a:solidFill>
            <a:srgbClr val="E04F00"/>
          </a:solidFill>
          <a:ln/>
        </p:spPr>
      </p:sp>
      <p:sp>
        <p:nvSpPr>
          <p:cNvPr id="31" name="Text 29"/>
          <p:cNvSpPr/>
          <p:nvPr/>
        </p:nvSpPr>
        <p:spPr>
          <a:xfrm>
            <a:off x="3830181" y="6076831"/>
            <a:ext cx="230029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</a:t>
            </a:r>
            <a:endParaRPr lang="en-US" sz="1800" dirty="0"/>
          </a:p>
        </p:txBody>
      </p:sp>
      <p:sp>
        <p:nvSpPr>
          <p:cNvPr id="32" name="Text 30"/>
          <p:cNvSpPr/>
          <p:nvPr/>
        </p:nvSpPr>
        <p:spPr>
          <a:xfrm>
            <a:off x="885706" y="6699885"/>
            <a:ext cx="2945011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Decision-Support Outputs</a:t>
            </a:r>
            <a:endParaRPr lang="en-US" sz="1950" dirty="0">
              <a:latin typeface="Palatino Linotype" panose="02040502050505030304" pitchFamily="18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885706" y="7129463"/>
            <a:ext cx="611909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Generate clear, usable narrative summaries and dashboards.</a:t>
            </a:r>
            <a:endParaRPr lang="en-US" sz="1500" dirty="0"/>
          </a:p>
        </p:txBody>
      </p:sp>
      <p:sp>
        <p:nvSpPr>
          <p:cNvPr id="34" name="Shape 32"/>
          <p:cNvSpPr/>
          <p:nvPr/>
        </p:nvSpPr>
        <p:spPr>
          <a:xfrm>
            <a:off x="7411045" y="6220539"/>
            <a:ext cx="6548199" cy="1430298"/>
          </a:xfrm>
          <a:prstGeom prst="roundRect">
            <a:avLst>
              <a:gd name="adj" fmla="val 7672"/>
            </a:avLst>
          </a:prstGeom>
          <a:solidFill>
            <a:srgbClr val="FFFFFF"/>
          </a:solidFill>
          <a:ln/>
        </p:spPr>
      </p:sp>
      <p:sp>
        <p:nvSpPr>
          <p:cNvPr id="35" name="Shape 33"/>
          <p:cNvSpPr/>
          <p:nvPr/>
        </p:nvSpPr>
        <p:spPr>
          <a:xfrm>
            <a:off x="7411045" y="6197679"/>
            <a:ext cx="6548199" cy="91440"/>
          </a:xfrm>
          <a:prstGeom prst="roundRect">
            <a:avLst>
              <a:gd name="adj" fmla="val 31458"/>
            </a:avLst>
          </a:prstGeom>
          <a:solidFill>
            <a:srgbClr val="E04F00"/>
          </a:solidFill>
          <a:ln/>
        </p:spPr>
      </p:sp>
      <p:sp>
        <p:nvSpPr>
          <p:cNvPr id="36" name="Shape 34"/>
          <p:cNvSpPr/>
          <p:nvPr/>
        </p:nvSpPr>
        <p:spPr>
          <a:xfrm>
            <a:off x="10397550" y="5933003"/>
            <a:ext cx="575191" cy="575191"/>
          </a:xfrm>
          <a:prstGeom prst="roundRect">
            <a:avLst>
              <a:gd name="adj" fmla="val 158973"/>
            </a:avLst>
          </a:prstGeom>
          <a:solidFill>
            <a:srgbClr val="E04F00"/>
          </a:solidFill>
          <a:ln/>
        </p:spPr>
      </p:sp>
      <p:sp>
        <p:nvSpPr>
          <p:cNvPr id="37" name="Text 35"/>
          <p:cNvSpPr/>
          <p:nvPr/>
        </p:nvSpPr>
        <p:spPr>
          <a:xfrm>
            <a:off x="10570071" y="6076831"/>
            <a:ext cx="230029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6</a:t>
            </a:r>
            <a:endParaRPr lang="en-US" sz="1800" dirty="0"/>
          </a:p>
        </p:txBody>
      </p:sp>
      <p:sp>
        <p:nvSpPr>
          <p:cNvPr id="38" name="Text 36"/>
          <p:cNvSpPr/>
          <p:nvPr/>
        </p:nvSpPr>
        <p:spPr>
          <a:xfrm>
            <a:off x="7625596" y="6699885"/>
            <a:ext cx="3066812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Audit Trail &amp; Transparency</a:t>
            </a:r>
            <a:endParaRPr lang="en-US" sz="1950" dirty="0">
              <a:latin typeface="Palatino Linotype" panose="02040502050505030304" pitchFamily="18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7625596" y="7129463"/>
            <a:ext cx="611909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 all system and user actions in an immutable audit trail.</a:t>
            </a:r>
            <a:endParaRPr lang="en-US" sz="1500" dirty="0"/>
          </a:p>
        </p:txBody>
      </p:sp>
      <p:sp>
        <p:nvSpPr>
          <p:cNvPr id="40" name="Rectangle 39"/>
          <p:cNvSpPr/>
          <p:nvPr/>
        </p:nvSpPr>
        <p:spPr>
          <a:xfrm>
            <a:off x="12716471" y="7795676"/>
            <a:ext cx="1786413" cy="41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8700"/>
            <a:ext cx="634900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Key Features &amp; Benefits</a:t>
            </a:r>
            <a:endParaRPr lang="en-US" sz="4650" dirty="0">
              <a:latin typeface="Palatino Linotype" panose="0204050205050503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2265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Recent literature highlights the importance of automation and AI in streamlining accounting workflows, with global firms already adopting AI-driven solutions.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7544"/>
            <a:ext cx="13042821" cy="3012281"/>
          </a:xfrm>
          <a:prstGeom prst="roundRect">
            <a:avLst>
              <a:gd name="adj" fmla="val 1130"/>
            </a:avLst>
          </a:prstGeom>
          <a:solidFill>
            <a:srgbClr val="F2EEEE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207544"/>
            <a:ext cx="6521410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6" name="Text 4"/>
          <p:cNvSpPr/>
          <p:nvPr/>
        </p:nvSpPr>
        <p:spPr>
          <a:xfrm>
            <a:off x="1020604" y="3434358"/>
            <a:ext cx="357318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Automated Financial Close</a:t>
            </a:r>
            <a:endParaRPr lang="en-US" sz="2300" dirty="0">
              <a:latin typeface="Palatino Linotype" panose="0204050205050503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20604" y="3942517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Reduces month-end cycle time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315200" y="3207544"/>
            <a:ext cx="6521410" cy="1687592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3207544"/>
            <a:ext cx="30480" cy="1687592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0" name="Text 8"/>
          <p:cNvSpPr/>
          <p:nvPr/>
        </p:nvSpPr>
        <p:spPr>
          <a:xfrm>
            <a:off x="7882176" y="3434358"/>
            <a:ext cx="393644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Real-time Anomaly Detection</a:t>
            </a:r>
            <a:endParaRPr lang="en-US" sz="2300" dirty="0">
              <a:latin typeface="Palatino Linotype" panose="0204050205050503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882176" y="3942517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AI-powered fraud detection and compliance monitoring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031712" y="3767852"/>
            <a:ext cx="566976" cy="566976"/>
          </a:xfrm>
          <a:prstGeom prst="roundRect">
            <a:avLst>
              <a:gd name="adj" fmla="val 600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397" y="3874175"/>
            <a:ext cx="283488" cy="354330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793790" y="4895136"/>
            <a:ext cx="6521410" cy="1324689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5" name="Shape 12"/>
          <p:cNvSpPr/>
          <p:nvPr/>
        </p:nvSpPr>
        <p:spPr>
          <a:xfrm>
            <a:off x="793790" y="4895136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6" name="Text 13"/>
          <p:cNvSpPr/>
          <p:nvPr/>
        </p:nvSpPr>
        <p:spPr>
          <a:xfrm>
            <a:off x="1020604" y="5121950"/>
            <a:ext cx="334910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Multi-Agent Architecture</a:t>
            </a:r>
            <a:endParaRPr lang="en-US" sz="2300" dirty="0">
              <a:latin typeface="Palatino Linotype" panose="0204050205050503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20604" y="5630108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Specialized agents for different financial tasks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315200" y="4895136"/>
            <a:ext cx="6521410" cy="1324689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4895136"/>
            <a:ext cx="30480" cy="1324689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20" name="Shape 17"/>
          <p:cNvSpPr/>
          <p:nvPr/>
        </p:nvSpPr>
        <p:spPr>
          <a:xfrm>
            <a:off x="7315200" y="4895136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21" name="Text 18"/>
          <p:cNvSpPr/>
          <p:nvPr/>
        </p:nvSpPr>
        <p:spPr>
          <a:xfrm>
            <a:off x="7882176" y="5121950"/>
            <a:ext cx="308074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Regulatory Compliance</a:t>
            </a:r>
            <a:endParaRPr lang="en-US" sz="2300" dirty="0">
              <a:latin typeface="Palatino Linotype" panose="0204050205050503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882176" y="5630108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IFRS, SBP, and FBR compliance checking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031712" y="5273993"/>
            <a:ext cx="566976" cy="566976"/>
          </a:xfrm>
          <a:prstGeom prst="roundRect">
            <a:avLst>
              <a:gd name="adj" fmla="val 600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397" y="5380315"/>
            <a:ext cx="283488" cy="354330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793790" y="647497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features collectively position FinSight AI as a crucial solution for Pakistani financial institutions, offering localized compliance and efficient, intelligent automation to meet their specific regulatory and operational demands.</a:t>
            </a:r>
            <a:endParaRPr lang="en-US" sz="1750" dirty="0"/>
          </a:p>
        </p:txBody>
      </p:sp>
      <p:sp>
        <p:nvSpPr>
          <p:cNvPr id="26" name="Rectangle 25"/>
          <p:cNvSpPr/>
          <p:nvPr/>
        </p:nvSpPr>
        <p:spPr>
          <a:xfrm>
            <a:off x="12716471" y="7795676"/>
            <a:ext cx="1786413" cy="41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58539" y="742593"/>
            <a:ext cx="7950994" cy="1118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Literature Review: AI in Financial Automation</a:t>
            </a:r>
            <a:endParaRPr lang="en-US" sz="3500" dirty="0">
              <a:latin typeface="Palatino Linotype" panose="0204050205050503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58539" y="2432836"/>
            <a:ext cx="2735223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Foundational Research</a:t>
            </a:r>
            <a:endParaRPr lang="en-US" sz="2100" dirty="0">
              <a:latin typeface="Palatino Linotype" panose="0204050205050503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082903" y="6941463"/>
            <a:ext cx="7950994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  <a:buSzPct val="100000"/>
            </a:pP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716471" y="7795676"/>
            <a:ext cx="1786413" cy="41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868621"/>
              </p:ext>
            </p:extLst>
          </p:nvPr>
        </p:nvGraphicFramePr>
        <p:xfrm>
          <a:off x="5858539" y="3232478"/>
          <a:ext cx="8282763" cy="2108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60921">
                  <a:extLst>
                    <a:ext uri="{9D8B030D-6E8A-4147-A177-3AD203B41FA5}">
                      <a16:colId xmlns:a16="http://schemas.microsoft.com/office/drawing/2014/main" val="3705320757"/>
                    </a:ext>
                  </a:extLst>
                </a:gridCol>
                <a:gridCol w="2760921">
                  <a:extLst>
                    <a:ext uri="{9D8B030D-6E8A-4147-A177-3AD203B41FA5}">
                      <a16:colId xmlns:a16="http://schemas.microsoft.com/office/drawing/2014/main" val="3939696624"/>
                    </a:ext>
                  </a:extLst>
                </a:gridCol>
                <a:gridCol w="2760921">
                  <a:extLst>
                    <a:ext uri="{9D8B030D-6E8A-4147-A177-3AD203B41FA5}">
                      <a16:colId xmlns:a16="http://schemas.microsoft.com/office/drawing/2014/main" val="500439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Methodology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Strengths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Weaknesses / Gaps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758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Usman Rasheed &amp; Co</a:t>
                      </a:r>
                      <a:r>
                        <a:rPr lang="en-US" dirty="0" smtClean="0"/>
                        <a:t> – </a:t>
                      </a:r>
                      <a:r>
                        <a:rPr lang="en-US" i="1" dirty="0" smtClean="0"/>
                        <a:t>Key Challenges in Maintaining Accurate Financial Records in Pakistan</a:t>
                      </a:r>
                      <a:r>
                        <a:rPr lang="en-US" dirty="0" smtClean="0"/>
                        <a:t> (manual/outdated accounting practices).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Identifies reliance on outdated/manual systems causing inefficiencies and delays.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Focuses only on challenges; does not propose technological or AI-based solutions.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13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022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58539" y="742593"/>
            <a:ext cx="7950994" cy="1118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20202"/>
                </a:solidFill>
                <a:latin typeface="Palatino Linotype" panose="02040502050505030304" pitchFamily="18" charset="0"/>
                <a:ea typeface="PT Serif" pitchFamily="34" charset="-122"/>
                <a:cs typeface="PT Serif" pitchFamily="34" charset="-120"/>
              </a:rPr>
              <a:t>Literature Review: AI in Financial Automation</a:t>
            </a:r>
            <a:endParaRPr lang="en-US" sz="3500" dirty="0">
              <a:latin typeface="Palatino Linotype" panose="0204050205050503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58539" y="2432836"/>
            <a:ext cx="2735223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100" dirty="0">
                <a:latin typeface="Palatino Linotype" panose="02040502050505030304" pitchFamily="18" charset="0"/>
              </a:rPr>
              <a:t>Multi-Agent Systems in Finance</a:t>
            </a:r>
          </a:p>
        </p:txBody>
      </p:sp>
      <p:sp>
        <p:nvSpPr>
          <p:cNvPr id="15" name="Text 12"/>
          <p:cNvSpPr/>
          <p:nvPr/>
        </p:nvSpPr>
        <p:spPr>
          <a:xfrm>
            <a:off x="6082903" y="6941463"/>
            <a:ext cx="7950994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  <a:buSzPct val="100000"/>
            </a:pP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716471" y="7795676"/>
            <a:ext cx="1786413" cy="41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182389"/>
              </p:ext>
            </p:extLst>
          </p:nvPr>
        </p:nvGraphicFramePr>
        <p:xfrm>
          <a:off x="5858539" y="3232478"/>
          <a:ext cx="8261499" cy="2108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53833">
                  <a:extLst>
                    <a:ext uri="{9D8B030D-6E8A-4147-A177-3AD203B41FA5}">
                      <a16:colId xmlns:a16="http://schemas.microsoft.com/office/drawing/2014/main" val="3705320757"/>
                    </a:ext>
                  </a:extLst>
                </a:gridCol>
                <a:gridCol w="2753833">
                  <a:extLst>
                    <a:ext uri="{9D8B030D-6E8A-4147-A177-3AD203B41FA5}">
                      <a16:colId xmlns:a16="http://schemas.microsoft.com/office/drawing/2014/main" val="3939696624"/>
                    </a:ext>
                  </a:extLst>
                </a:gridCol>
                <a:gridCol w="2753833">
                  <a:extLst>
                    <a:ext uri="{9D8B030D-6E8A-4147-A177-3AD203B41FA5}">
                      <a16:colId xmlns:a16="http://schemas.microsoft.com/office/drawing/2014/main" val="500439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Methodology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Strengths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Weaknesses / Gaps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758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Joshi, </a:t>
                      </a:r>
                      <a:r>
                        <a:rPr lang="en-US" dirty="0" err="1" smtClean="0"/>
                        <a:t>Satvadhar</a:t>
                      </a:r>
                      <a:r>
                        <a:rPr lang="en-US" dirty="0" smtClean="0"/>
                        <a:t> (AI multi-agent frameworks).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Demonstrates how AI agents enable autonomous decision-making, risk assessment, fraud detection, and compliance automation.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Research mainly global; few localized implementations in Pakistan or South Asia.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13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337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1307</Words>
  <Application>Microsoft Office PowerPoint</Application>
  <PresentationFormat>Custom</PresentationFormat>
  <Paragraphs>197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PT Serif</vt:lpstr>
      <vt:lpstr>Arial</vt:lpstr>
      <vt:lpstr>Palatino Linotype</vt:lpstr>
      <vt:lpstr>DM Sans</vt:lpstr>
      <vt:lpstr>Calibri</vt:lpstr>
      <vt:lpstr>PT Serif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Ayesha Ansari</cp:lastModifiedBy>
  <cp:revision>19</cp:revision>
  <dcterms:created xsi:type="dcterms:W3CDTF">2025-09-20T13:23:36Z</dcterms:created>
  <dcterms:modified xsi:type="dcterms:W3CDTF">2025-09-23T09:23:05Z</dcterms:modified>
</cp:coreProperties>
</file>